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69" r:id="rId5"/>
    <p:sldId id="258" r:id="rId6"/>
    <p:sldId id="259" r:id="rId7"/>
    <p:sldId id="260" r:id="rId8"/>
    <p:sldId id="261" r:id="rId9"/>
    <p:sldId id="262" r:id="rId10"/>
    <p:sldId id="263" r:id="rId11"/>
    <p:sldId id="264" r:id="rId12"/>
    <p:sldId id="265" r:id="rId13"/>
    <p:sldId id="267" r:id="rId14"/>
    <p:sldId id="268" r:id="rId15"/>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3" autoAdjust="0"/>
    <p:restoredTop sz="94556" autoAdjust="0"/>
  </p:normalViewPr>
  <p:slideViewPr>
    <p:cSldViewPr>
      <p:cViewPr varScale="1">
        <p:scale>
          <a:sx n="38" d="100"/>
          <a:sy n="38" d="100"/>
        </p:scale>
        <p:origin x="1284" y="3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sv-SE"/>
          </a:p>
        </p:txBody>
      </p:sp>
      <p:sp>
        <p:nvSpPr>
          <p:cNvPr id="4" name="Date Placeholder 3"/>
          <p:cNvSpPr>
            <a:spLocks noGrp="1"/>
          </p:cNvSpPr>
          <p:nvPr>
            <p:ph type="dt" sz="half" idx="10"/>
          </p:nvPr>
        </p:nvSpPr>
        <p:spPr/>
        <p:txBody>
          <a:bodyPr/>
          <a:lstStyle/>
          <a:p>
            <a:fld id="{7B6FEE70-2644-4A13-AE21-E63C50C3702F}" type="datetimeFigureOut">
              <a:rPr lang="sv-SE" smtClean="0"/>
              <a:t>2018-10-18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65C97C2F-B7F8-4B33-8176-C92632CA3D55}" type="slidenum">
              <a:rPr lang="sv-SE" smtClean="0"/>
              <a:t>‹#›</a:t>
            </a:fld>
            <a:endParaRPr lang="sv-SE"/>
          </a:p>
        </p:txBody>
      </p:sp>
    </p:spTree>
    <p:extLst>
      <p:ext uri="{BB962C8B-B14F-4D97-AF65-F5344CB8AC3E}">
        <p14:creationId xmlns:p14="http://schemas.microsoft.com/office/powerpoint/2010/main" val="1264100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p:cNvSpPr>
            <a:spLocks noGrp="1"/>
          </p:cNvSpPr>
          <p:nvPr>
            <p:ph type="dt" sz="half" idx="10"/>
          </p:nvPr>
        </p:nvSpPr>
        <p:spPr/>
        <p:txBody>
          <a:bodyPr/>
          <a:lstStyle/>
          <a:p>
            <a:fld id="{7B6FEE70-2644-4A13-AE21-E63C50C3702F}" type="datetimeFigureOut">
              <a:rPr lang="sv-SE" smtClean="0"/>
              <a:t>2018-10-18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65C97C2F-B7F8-4B33-8176-C92632CA3D55}" type="slidenum">
              <a:rPr lang="sv-SE" smtClean="0"/>
              <a:t>‹#›</a:t>
            </a:fld>
            <a:endParaRPr lang="sv-SE"/>
          </a:p>
        </p:txBody>
      </p:sp>
    </p:spTree>
    <p:extLst>
      <p:ext uri="{BB962C8B-B14F-4D97-AF65-F5344CB8AC3E}">
        <p14:creationId xmlns:p14="http://schemas.microsoft.com/office/powerpoint/2010/main" val="3825938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sv-S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p:cNvSpPr>
            <a:spLocks noGrp="1"/>
          </p:cNvSpPr>
          <p:nvPr>
            <p:ph type="dt" sz="half" idx="10"/>
          </p:nvPr>
        </p:nvSpPr>
        <p:spPr/>
        <p:txBody>
          <a:bodyPr/>
          <a:lstStyle/>
          <a:p>
            <a:fld id="{7B6FEE70-2644-4A13-AE21-E63C50C3702F}" type="datetimeFigureOut">
              <a:rPr lang="sv-SE" smtClean="0"/>
              <a:t>2018-10-18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65C97C2F-B7F8-4B33-8176-C92632CA3D55}" type="slidenum">
              <a:rPr lang="sv-SE" smtClean="0"/>
              <a:t>‹#›</a:t>
            </a:fld>
            <a:endParaRPr lang="sv-SE"/>
          </a:p>
        </p:txBody>
      </p:sp>
    </p:spTree>
    <p:extLst>
      <p:ext uri="{BB962C8B-B14F-4D97-AF65-F5344CB8AC3E}">
        <p14:creationId xmlns:p14="http://schemas.microsoft.com/office/powerpoint/2010/main" val="93596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p:cNvSpPr>
            <a:spLocks noGrp="1"/>
          </p:cNvSpPr>
          <p:nvPr>
            <p:ph type="dt" sz="half" idx="10"/>
          </p:nvPr>
        </p:nvSpPr>
        <p:spPr/>
        <p:txBody>
          <a:bodyPr/>
          <a:lstStyle/>
          <a:p>
            <a:fld id="{7B6FEE70-2644-4A13-AE21-E63C50C3702F}" type="datetimeFigureOut">
              <a:rPr lang="sv-SE" smtClean="0"/>
              <a:t>2018-10-18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65C97C2F-B7F8-4B33-8176-C92632CA3D55}" type="slidenum">
              <a:rPr lang="sv-SE" smtClean="0"/>
              <a:t>‹#›</a:t>
            </a:fld>
            <a:endParaRPr lang="sv-SE"/>
          </a:p>
        </p:txBody>
      </p:sp>
    </p:spTree>
    <p:extLst>
      <p:ext uri="{BB962C8B-B14F-4D97-AF65-F5344CB8AC3E}">
        <p14:creationId xmlns:p14="http://schemas.microsoft.com/office/powerpoint/2010/main" val="387984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sv-S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6FEE70-2644-4A13-AE21-E63C50C3702F}" type="datetimeFigureOut">
              <a:rPr lang="sv-SE" smtClean="0"/>
              <a:t>2018-10-18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65C97C2F-B7F8-4B33-8176-C92632CA3D55}" type="slidenum">
              <a:rPr lang="sv-SE" smtClean="0"/>
              <a:t>‹#›</a:t>
            </a:fld>
            <a:endParaRPr lang="sv-SE"/>
          </a:p>
        </p:txBody>
      </p:sp>
    </p:spTree>
    <p:extLst>
      <p:ext uri="{BB962C8B-B14F-4D97-AF65-F5344CB8AC3E}">
        <p14:creationId xmlns:p14="http://schemas.microsoft.com/office/powerpoint/2010/main" val="2398509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Date Placeholder 4"/>
          <p:cNvSpPr>
            <a:spLocks noGrp="1"/>
          </p:cNvSpPr>
          <p:nvPr>
            <p:ph type="dt" sz="half" idx="10"/>
          </p:nvPr>
        </p:nvSpPr>
        <p:spPr/>
        <p:txBody>
          <a:bodyPr/>
          <a:lstStyle/>
          <a:p>
            <a:fld id="{7B6FEE70-2644-4A13-AE21-E63C50C3702F}" type="datetimeFigureOut">
              <a:rPr lang="sv-SE" smtClean="0"/>
              <a:t>2018-10-18</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65C97C2F-B7F8-4B33-8176-C92632CA3D55}" type="slidenum">
              <a:rPr lang="sv-SE" smtClean="0"/>
              <a:t>‹#›</a:t>
            </a:fld>
            <a:endParaRPr lang="sv-SE"/>
          </a:p>
        </p:txBody>
      </p:sp>
    </p:spTree>
    <p:extLst>
      <p:ext uri="{BB962C8B-B14F-4D97-AF65-F5344CB8AC3E}">
        <p14:creationId xmlns:p14="http://schemas.microsoft.com/office/powerpoint/2010/main" val="4014587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Date Placeholder 6"/>
          <p:cNvSpPr>
            <a:spLocks noGrp="1"/>
          </p:cNvSpPr>
          <p:nvPr>
            <p:ph type="dt" sz="half" idx="10"/>
          </p:nvPr>
        </p:nvSpPr>
        <p:spPr/>
        <p:txBody>
          <a:bodyPr/>
          <a:lstStyle/>
          <a:p>
            <a:fld id="{7B6FEE70-2644-4A13-AE21-E63C50C3702F}" type="datetimeFigureOut">
              <a:rPr lang="sv-SE" smtClean="0"/>
              <a:t>2018-10-18</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65C97C2F-B7F8-4B33-8176-C92632CA3D55}" type="slidenum">
              <a:rPr lang="sv-SE" smtClean="0"/>
              <a:t>‹#›</a:t>
            </a:fld>
            <a:endParaRPr lang="sv-SE"/>
          </a:p>
        </p:txBody>
      </p:sp>
    </p:spTree>
    <p:extLst>
      <p:ext uri="{BB962C8B-B14F-4D97-AF65-F5344CB8AC3E}">
        <p14:creationId xmlns:p14="http://schemas.microsoft.com/office/powerpoint/2010/main" val="1303342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Date Placeholder 2"/>
          <p:cNvSpPr>
            <a:spLocks noGrp="1"/>
          </p:cNvSpPr>
          <p:nvPr>
            <p:ph type="dt" sz="half" idx="10"/>
          </p:nvPr>
        </p:nvSpPr>
        <p:spPr/>
        <p:txBody>
          <a:bodyPr/>
          <a:lstStyle/>
          <a:p>
            <a:fld id="{7B6FEE70-2644-4A13-AE21-E63C50C3702F}" type="datetimeFigureOut">
              <a:rPr lang="sv-SE" smtClean="0"/>
              <a:t>2018-10-18</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65C97C2F-B7F8-4B33-8176-C92632CA3D55}" type="slidenum">
              <a:rPr lang="sv-SE" smtClean="0"/>
              <a:t>‹#›</a:t>
            </a:fld>
            <a:endParaRPr lang="sv-SE"/>
          </a:p>
        </p:txBody>
      </p:sp>
    </p:spTree>
    <p:extLst>
      <p:ext uri="{BB962C8B-B14F-4D97-AF65-F5344CB8AC3E}">
        <p14:creationId xmlns:p14="http://schemas.microsoft.com/office/powerpoint/2010/main" val="4065427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6FEE70-2644-4A13-AE21-E63C50C3702F}" type="datetimeFigureOut">
              <a:rPr lang="sv-SE" smtClean="0"/>
              <a:t>2018-10-18</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65C97C2F-B7F8-4B33-8176-C92632CA3D55}" type="slidenum">
              <a:rPr lang="sv-SE" smtClean="0"/>
              <a:t>‹#›</a:t>
            </a:fld>
            <a:endParaRPr lang="sv-SE"/>
          </a:p>
        </p:txBody>
      </p:sp>
    </p:spTree>
    <p:extLst>
      <p:ext uri="{BB962C8B-B14F-4D97-AF65-F5344CB8AC3E}">
        <p14:creationId xmlns:p14="http://schemas.microsoft.com/office/powerpoint/2010/main" val="1425279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sv-S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B6FEE70-2644-4A13-AE21-E63C50C3702F}" type="datetimeFigureOut">
              <a:rPr lang="sv-SE" smtClean="0"/>
              <a:t>2018-10-18</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65C97C2F-B7F8-4B33-8176-C92632CA3D55}" type="slidenum">
              <a:rPr lang="sv-SE" smtClean="0"/>
              <a:t>‹#›</a:t>
            </a:fld>
            <a:endParaRPr lang="sv-SE"/>
          </a:p>
        </p:txBody>
      </p:sp>
    </p:spTree>
    <p:extLst>
      <p:ext uri="{BB962C8B-B14F-4D97-AF65-F5344CB8AC3E}">
        <p14:creationId xmlns:p14="http://schemas.microsoft.com/office/powerpoint/2010/main" val="3204429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sv-S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B6FEE70-2644-4A13-AE21-E63C50C3702F}" type="datetimeFigureOut">
              <a:rPr lang="sv-SE" smtClean="0"/>
              <a:t>2018-10-18</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65C97C2F-B7F8-4B33-8176-C92632CA3D55}" type="slidenum">
              <a:rPr lang="sv-SE" smtClean="0"/>
              <a:t>‹#›</a:t>
            </a:fld>
            <a:endParaRPr lang="sv-SE"/>
          </a:p>
        </p:txBody>
      </p:sp>
    </p:spTree>
    <p:extLst>
      <p:ext uri="{BB962C8B-B14F-4D97-AF65-F5344CB8AC3E}">
        <p14:creationId xmlns:p14="http://schemas.microsoft.com/office/powerpoint/2010/main" val="637765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sv-S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6FEE70-2644-4A13-AE21-E63C50C3702F}" type="datetimeFigureOut">
              <a:rPr lang="sv-SE" smtClean="0"/>
              <a:t>2018-10-18</a:t>
            </a:fld>
            <a:endParaRPr lang="sv-S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C97C2F-B7F8-4B33-8176-C92632CA3D55}" type="slidenum">
              <a:rPr lang="sv-SE" smtClean="0"/>
              <a:t>‹#›</a:t>
            </a:fld>
            <a:endParaRPr lang="sv-SE"/>
          </a:p>
        </p:txBody>
      </p:sp>
    </p:spTree>
    <p:extLst>
      <p:ext uri="{BB962C8B-B14F-4D97-AF65-F5344CB8AC3E}">
        <p14:creationId xmlns:p14="http://schemas.microsoft.com/office/powerpoint/2010/main" val="830031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sv-SE" dirty="0"/>
              <a:t>2 kap. 15 § Regeringsformen – om egendomsskyddet  </a:t>
            </a:r>
          </a:p>
        </p:txBody>
      </p:sp>
      <p:sp>
        <p:nvSpPr>
          <p:cNvPr id="3" name="Subtitle 2"/>
          <p:cNvSpPr>
            <a:spLocks noGrp="1"/>
          </p:cNvSpPr>
          <p:nvPr>
            <p:ph type="subTitle" idx="1"/>
          </p:nvPr>
        </p:nvSpPr>
        <p:spPr/>
        <p:txBody>
          <a:bodyPr/>
          <a:lstStyle/>
          <a:p>
            <a:pPr algn="just"/>
            <a:r>
              <a:rPr lang="sv-SE" dirty="0"/>
              <a:t>Karin Åhman</a:t>
            </a:r>
          </a:p>
          <a:p>
            <a:pPr algn="just"/>
            <a:endParaRPr lang="sv-SE" dirty="0"/>
          </a:p>
        </p:txBody>
      </p:sp>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v-SE"/>
          </a:p>
        </p:txBody>
      </p:sp>
      <p:pic>
        <p:nvPicPr>
          <p:cNvPr id="1025" name="Picture 1" descr="SUBIGSV"/>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9075" y="473075"/>
            <a:ext cx="1152525" cy="1009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03935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dirty="0"/>
              <a:t>Lagprövning – grundlagstolkning  </a:t>
            </a:r>
          </a:p>
        </p:txBody>
      </p:sp>
      <p:sp>
        <p:nvSpPr>
          <p:cNvPr id="3" name="Content Placeholder 2"/>
          <p:cNvSpPr>
            <a:spLocks noGrp="1"/>
          </p:cNvSpPr>
          <p:nvPr>
            <p:ph idx="1"/>
          </p:nvPr>
        </p:nvSpPr>
        <p:spPr/>
        <p:txBody>
          <a:bodyPr/>
          <a:lstStyle/>
          <a:p>
            <a:r>
              <a:rPr lang="sv-SE" dirty="0"/>
              <a:t>11 kap. 14 § och 12 kap. 10 § RF  </a:t>
            </a:r>
          </a:p>
          <a:p>
            <a:r>
              <a:rPr lang="sv-SE" dirty="0"/>
              <a:t>Skippat krav på uppenbart (2010)</a:t>
            </a:r>
          </a:p>
          <a:p>
            <a:r>
              <a:rPr lang="sv-SE" dirty="0"/>
              <a:t>Europarättens inflytande </a:t>
            </a:r>
          </a:p>
          <a:p>
            <a:r>
              <a:rPr lang="sv-SE" dirty="0"/>
              <a:t>Grundlagstolkning </a:t>
            </a:r>
            <a:r>
              <a:rPr lang="sv-SE"/>
              <a:t>allt vanligare</a:t>
            </a:r>
            <a:endParaRPr lang="sv-SE" dirty="0"/>
          </a:p>
          <a:p>
            <a:pPr marL="0" indent="0">
              <a:buNone/>
            </a:pPr>
            <a:endParaRPr lang="sv-SE" dirty="0"/>
          </a:p>
          <a:p>
            <a:endParaRPr lang="sv-SE" dirty="0"/>
          </a:p>
          <a:p>
            <a:pPr marL="0" indent="0">
              <a:buNone/>
            </a:pPr>
            <a:endParaRPr lang="sv-SE" dirty="0"/>
          </a:p>
        </p:txBody>
      </p:sp>
    </p:spTree>
    <p:extLst>
      <p:ext uri="{BB962C8B-B14F-4D97-AF65-F5344CB8AC3E}">
        <p14:creationId xmlns:p14="http://schemas.microsoft.com/office/powerpoint/2010/main" val="37610995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dirty="0"/>
              <a:t> </a:t>
            </a:r>
          </a:p>
        </p:txBody>
      </p:sp>
      <p:sp>
        <p:nvSpPr>
          <p:cNvPr id="3" name="Content Placeholder 2"/>
          <p:cNvSpPr>
            <a:spLocks noGrp="1"/>
          </p:cNvSpPr>
          <p:nvPr>
            <p:ph idx="1"/>
          </p:nvPr>
        </p:nvSpPr>
        <p:spPr/>
        <p:txBody>
          <a:bodyPr>
            <a:normAutofit/>
          </a:bodyPr>
          <a:lstStyle/>
          <a:p>
            <a:pPr marL="0" indent="0">
              <a:buNone/>
            </a:pPr>
            <a:r>
              <a:rPr lang="sv-SE" dirty="0"/>
              <a:t>Summering</a:t>
            </a:r>
          </a:p>
          <a:p>
            <a:pPr marL="0" indent="0">
              <a:buNone/>
            </a:pPr>
            <a:endParaRPr lang="sv-SE" dirty="0"/>
          </a:p>
          <a:p>
            <a:pPr>
              <a:buFontTx/>
              <a:buChar char="-"/>
            </a:pPr>
            <a:r>
              <a:rPr lang="sv-SE" dirty="0"/>
              <a:t>Saknar skydd mot </a:t>
            </a:r>
            <a:r>
              <a:rPr lang="sv-SE" dirty="0" err="1"/>
              <a:t>creeping</a:t>
            </a:r>
            <a:r>
              <a:rPr lang="sv-SE" dirty="0"/>
              <a:t> expropriation</a:t>
            </a:r>
          </a:p>
          <a:p>
            <a:pPr>
              <a:buFontTx/>
              <a:buChar char="-"/>
            </a:pPr>
            <a:r>
              <a:rPr lang="sv-SE" dirty="0"/>
              <a:t>Lägre skydd för lös egendom</a:t>
            </a:r>
          </a:p>
          <a:p>
            <a:pPr>
              <a:buFontTx/>
              <a:buChar char="-"/>
            </a:pPr>
            <a:endParaRPr lang="sv-SE" dirty="0"/>
          </a:p>
          <a:p>
            <a:pPr>
              <a:buFontTx/>
              <a:buChar char="-"/>
            </a:pPr>
            <a:r>
              <a:rPr lang="sv-SE" dirty="0"/>
              <a:t>Stärkt skydd genom HD:s praxis som bygger både på RF och EKMR</a:t>
            </a:r>
          </a:p>
        </p:txBody>
      </p:sp>
    </p:spTree>
    <p:extLst>
      <p:ext uri="{BB962C8B-B14F-4D97-AF65-F5344CB8AC3E}">
        <p14:creationId xmlns:p14="http://schemas.microsoft.com/office/powerpoint/2010/main" val="22904531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sv-SE" dirty="0"/>
          </a:p>
        </p:txBody>
      </p:sp>
      <p:sp>
        <p:nvSpPr>
          <p:cNvPr id="3" name="Content Placeholder 2"/>
          <p:cNvSpPr>
            <a:spLocks noGrp="1"/>
          </p:cNvSpPr>
          <p:nvPr>
            <p:ph idx="1"/>
          </p:nvPr>
        </p:nvSpPr>
        <p:spPr/>
        <p:txBody>
          <a:bodyPr>
            <a:normAutofit/>
          </a:bodyPr>
          <a:lstStyle/>
          <a:p>
            <a:pPr marL="0" indent="0">
              <a:buNone/>
            </a:pPr>
            <a:endParaRPr lang="sv-SE" dirty="0"/>
          </a:p>
        </p:txBody>
      </p:sp>
    </p:spTree>
    <p:extLst>
      <p:ext uri="{BB962C8B-B14F-4D97-AF65-F5344CB8AC3E}">
        <p14:creationId xmlns:p14="http://schemas.microsoft.com/office/powerpoint/2010/main" val="41721795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B6F27C3-2CF3-46F5-BC58-948BADD2A04D}"/>
              </a:ext>
            </a:extLst>
          </p:cNvPr>
          <p:cNvSpPr>
            <a:spLocks noGrp="1"/>
          </p:cNvSpPr>
          <p:nvPr>
            <p:ph type="title"/>
          </p:nvPr>
        </p:nvSpPr>
        <p:spPr/>
        <p:txBody>
          <a:bodyPr/>
          <a:lstStyle/>
          <a:p>
            <a:endParaRPr lang="sv-SE" dirty="0"/>
          </a:p>
        </p:txBody>
      </p:sp>
      <p:sp>
        <p:nvSpPr>
          <p:cNvPr id="3" name="Platshållare för innehåll 2">
            <a:extLst>
              <a:ext uri="{FF2B5EF4-FFF2-40B4-BE49-F238E27FC236}">
                <a16:creationId xmlns:a16="http://schemas.microsoft.com/office/drawing/2014/main" id="{074E765A-E7E5-453A-8A6B-39DEF9BFB5B9}"/>
              </a:ext>
            </a:extLst>
          </p:cNvPr>
          <p:cNvSpPr>
            <a:spLocks noGrp="1"/>
          </p:cNvSpPr>
          <p:nvPr>
            <p:ph idx="1"/>
          </p:nvPr>
        </p:nvSpPr>
        <p:spPr/>
        <p:txBody>
          <a:bodyPr>
            <a:normAutofit/>
          </a:bodyPr>
          <a:lstStyle/>
          <a:p>
            <a:pPr marL="0" indent="0">
              <a:buNone/>
            </a:pPr>
            <a:endParaRPr lang="sv-SE" dirty="0"/>
          </a:p>
          <a:p>
            <a:pPr marL="0" indent="0">
              <a:buNone/>
            </a:pPr>
            <a:endParaRPr lang="sv-SE" dirty="0"/>
          </a:p>
        </p:txBody>
      </p:sp>
    </p:spTree>
    <p:extLst>
      <p:ext uri="{BB962C8B-B14F-4D97-AF65-F5344CB8AC3E}">
        <p14:creationId xmlns:p14="http://schemas.microsoft.com/office/powerpoint/2010/main" val="32113843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B7070C0-FE86-407A-BD48-755AC380D06D}"/>
              </a:ext>
            </a:extLst>
          </p:cNvPr>
          <p:cNvSpPr>
            <a:spLocks noGrp="1"/>
          </p:cNvSpPr>
          <p:nvPr>
            <p:ph type="title"/>
          </p:nvPr>
        </p:nvSpPr>
        <p:spPr/>
        <p:txBody>
          <a:bodyPr/>
          <a:lstStyle/>
          <a:p>
            <a:endParaRPr lang="sv-SE" dirty="0"/>
          </a:p>
        </p:txBody>
      </p:sp>
      <p:sp>
        <p:nvSpPr>
          <p:cNvPr id="3" name="Platshållare för innehåll 2">
            <a:extLst>
              <a:ext uri="{FF2B5EF4-FFF2-40B4-BE49-F238E27FC236}">
                <a16:creationId xmlns:a16="http://schemas.microsoft.com/office/drawing/2014/main" id="{276E4E6E-1640-4B70-BC9A-620C354073DD}"/>
              </a:ext>
            </a:extLst>
          </p:cNvPr>
          <p:cNvSpPr>
            <a:spLocks noGrp="1"/>
          </p:cNvSpPr>
          <p:nvPr>
            <p:ph idx="1"/>
          </p:nvPr>
        </p:nvSpPr>
        <p:spPr/>
        <p:txBody>
          <a:bodyPr/>
          <a:lstStyle/>
          <a:p>
            <a:pPr marL="0" indent="0">
              <a:buNone/>
            </a:pPr>
            <a:endParaRPr lang="sv-SE" dirty="0"/>
          </a:p>
        </p:txBody>
      </p:sp>
    </p:spTree>
    <p:extLst>
      <p:ext uri="{BB962C8B-B14F-4D97-AF65-F5344CB8AC3E}">
        <p14:creationId xmlns:p14="http://schemas.microsoft.com/office/powerpoint/2010/main" val="3129979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Upplägg</a:t>
            </a:r>
          </a:p>
        </p:txBody>
      </p:sp>
      <p:sp>
        <p:nvSpPr>
          <p:cNvPr id="3" name="Content Placeholder 2"/>
          <p:cNvSpPr>
            <a:spLocks noGrp="1"/>
          </p:cNvSpPr>
          <p:nvPr>
            <p:ph idx="1"/>
          </p:nvPr>
        </p:nvSpPr>
        <p:spPr/>
        <p:txBody>
          <a:bodyPr/>
          <a:lstStyle/>
          <a:p>
            <a:r>
              <a:rPr lang="sv-SE" dirty="0"/>
              <a:t>Om grundlagsregleringen </a:t>
            </a:r>
          </a:p>
          <a:p>
            <a:r>
              <a:rPr lang="sv-SE" dirty="0"/>
              <a:t>Några aktuella rättsfall</a:t>
            </a:r>
          </a:p>
          <a:p>
            <a:r>
              <a:rPr lang="sv-SE" dirty="0"/>
              <a:t>Övriga situationer när egendomsskyddet varit aktuellt</a:t>
            </a:r>
          </a:p>
          <a:p>
            <a:r>
              <a:rPr lang="sv-SE" dirty="0"/>
              <a:t>Lagprövning eller grundlagstolkning</a:t>
            </a:r>
          </a:p>
          <a:p>
            <a:r>
              <a:rPr lang="sv-SE" dirty="0"/>
              <a:t>Summering</a:t>
            </a:r>
          </a:p>
          <a:p>
            <a:pPr marL="0" indent="0">
              <a:buNone/>
            </a:pPr>
            <a:endParaRPr lang="sv-SE" dirty="0"/>
          </a:p>
          <a:p>
            <a:pPr marL="0" indent="0">
              <a:buNone/>
            </a:pPr>
            <a:endParaRPr lang="sv-SE" dirty="0"/>
          </a:p>
        </p:txBody>
      </p:sp>
    </p:spTree>
    <p:extLst>
      <p:ext uri="{BB962C8B-B14F-4D97-AF65-F5344CB8AC3E}">
        <p14:creationId xmlns:p14="http://schemas.microsoft.com/office/powerpoint/2010/main" val="381336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a:t>Om grundlagsregleringen  </a:t>
            </a:r>
          </a:p>
        </p:txBody>
      </p:sp>
      <p:sp>
        <p:nvSpPr>
          <p:cNvPr id="3" name="Underrubrik 2"/>
          <p:cNvSpPr>
            <a:spLocks noGrp="1"/>
          </p:cNvSpPr>
          <p:nvPr>
            <p:ph type="subTitle" idx="1"/>
          </p:nvPr>
        </p:nvSpPr>
        <p:spPr/>
        <p:txBody>
          <a:bodyPr>
            <a:normAutofit fontScale="55000" lnSpcReduction="20000"/>
          </a:bodyPr>
          <a:lstStyle/>
          <a:p>
            <a:r>
              <a:rPr lang="sv-SE" dirty="0"/>
              <a:t>Omfattande lagtext </a:t>
            </a:r>
          </a:p>
          <a:p>
            <a:r>
              <a:rPr lang="sv-SE" dirty="0"/>
              <a:t>Berövandeskydd</a:t>
            </a:r>
          </a:p>
          <a:p>
            <a:r>
              <a:rPr lang="sv-SE" dirty="0"/>
              <a:t>Skydd mot vissa rådighetsbegränsningar</a:t>
            </a:r>
          </a:p>
          <a:p>
            <a:r>
              <a:rPr lang="sv-SE" dirty="0"/>
              <a:t>Ersättningsrätt (FULL) i lagen</a:t>
            </a:r>
          </a:p>
          <a:p>
            <a:r>
              <a:rPr lang="sv-SE" dirty="0"/>
              <a:t>Särregeln om ej grundlagsskyddad ersättningsrätt</a:t>
            </a:r>
          </a:p>
          <a:p>
            <a:r>
              <a:rPr lang="sv-SE" dirty="0"/>
              <a:t>Allemansrätten</a:t>
            </a:r>
          </a:p>
          <a:p>
            <a:endParaRPr lang="sv-SE" dirty="0"/>
          </a:p>
        </p:txBody>
      </p:sp>
    </p:spTree>
    <p:extLst>
      <p:ext uri="{BB962C8B-B14F-4D97-AF65-F5344CB8AC3E}">
        <p14:creationId xmlns:p14="http://schemas.microsoft.com/office/powerpoint/2010/main" val="854315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C29E5F1-A690-4B76-B2E9-F23BD5831467}"/>
              </a:ext>
            </a:extLst>
          </p:cNvPr>
          <p:cNvSpPr>
            <a:spLocks noGrp="1"/>
          </p:cNvSpPr>
          <p:nvPr>
            <p:ph type="title"/>
          </p:nvPr>
        </p:nvSpPr>
        <p:spPr/>
        <p:txBody>
          <a:bodyPr>
            <a:normAutofit/>
          </a:bodyPr>
          <a:lstStyle/>
          <a:p>
            <a:r>
              <a:rPr lang="sv-SE" dirty="0"/>
              <a:t>LAGTEXTEN</a:t>
            </a:r>
          </a:p>
        </p:txBody>
      </p:sp>
      <p:sp>
        <p:nvSpPr>
          <p:cNvPr id="3" name="Platshållare för innehåll 2">
            <a:extLst>
              <a:ext uri="{FF2B5EF4-FFF2-40B4-BE49-F238E27FC236}">
                <a16:creationId xmlns:a16="http://schemas.microsoft.com/office/drawing/2014/main" id="{3533AE09-656F-4897-AA36-3CA29BF5D98E}"/>
              </a:ext>
            </a:extLst>
          </p:cNvPr>
          <p:cNvSpPr>
            <a:spLocks noGrp="1"/>
          </p:cNvSpPr>
          <p:nvPr>
            <p:ph idx="1"/>
          </p:nvPr>
        </p:nvSpPr>
        <p:spPr/>
        <p:txBody>
          <a:bodyPr>
            <a:normAutofit fontScale="55000" lnSpcReduction="20000"/>
          </a:bodyPr>
          <a:lstStyle/>
          <a:p>
            <a:pPr marL="0" indent="0">
              <a:buNone/>
            </a:pPr>
            <a:r>
              <a:rPr lang="sv-SE" dirty="0"/>
              <a:t>2 KAP. 15 § Egendomsskydd och allemansrätt </a:t>
            </a:r>
          </a:p>
          <a:p>
            <a:pPr marL="0" indent="0">
              <a:buNone/>
            </a:pPr>
            <a:r>
              <a:rPr lang="sv-SE" dirty="0"/>
              <a:t>Vars och ens egendom är tryggad genom att ingen kan tvingas avstå som egendom till det allmänna eller till någon enskild genom expropriation eller något annat sådant förfogande eller tåla att det allmänna inskränker användningen av mark eller byggnad utom när det krävs för att tillgodose angelägna allmänna intressen.</a:t>
            </a:r>
          </a:p>
          <a:p>
            <a:pPr marL="0" indent="0">
              <a:buNone/>
            </a:pPr>
            <a:r>
              <a:rPr lang="sv-SE" dirty="0"/>
              <a:t>Den som expropriation eller något annat sådant förfogande tvingas avstå sin egendom ska vara tillförsäkrad full ersättning för förlusten. Ersättning ska också vara tillförsäkrad den för vilken det allmänna inskränker användningen av mark eller byggnad på sådant sätt att pågående markanvändning inom berörd del av fastigheten avsevärt försvåras eller att skada uppkommer som är betydande i förhållande till värdet på denna del av fastigheten.</a:t>
            </a:r>
          </a:p>
          <a:p>
            <a:pPr marL="0" indent="0">
              <a:buNone/>
            </a:pPr>
            <a:r>
              <a:rPr lang="sv-SE" dirty="0"/>
              <a:t>Ersättningen ska bestämmas enligt grunder som anges i lag.</a:t>
            </a:r>
          </a:p>
          <a:p>
            <a:pPr marL="0" indent="0">
              <a:buNone/>
            </a:pPr>
            <a:r>
              <a:rPr lang="sv-SE" dirty="0"/>
              <a:t>Vid inskränkningar i användningen av mark eller byggnad som sker av hälsoskydds-, miljöskydds- eller säkerhetsskäl gäller dock vad som följer av lag i fråga om rätt till ersättning.</a:t>
            </a:r>
          </a:p>
          <a:p>
            <a:pPr marL="0" indent="0">
              <a:buNone/>
            </a:pPr>
            <a:r>
              <a:rPr lang="sv-SE" dirty="0"/>
              <a:t>Alla ska ha tillgång till naturen enligt allemansrätten oberoende av vad som föreskrivits ovan.</a:t>
            </a:r>
          </a:p>
          <a:p>
            <a:pPr marL="0" indent="0">
              <a:buNone/>
            </a:pPr>
            <a:r>
              <a:rPr lang="nb-NO" b="1" dirty="0"/>
              <a:t> </a:t>
            </a:r>
            <a:endParaRPr lang="sv-SE" dirty="0"/>
          </a:p>
          <a:p>
            <a:endParaRPr lang="sv-SE" dirty="0"/>
          </a:p>
        </p:txBody>
      </p:sp>
    </p:spTree>
    <p:extLst>
      <p:ext uri="{BB962C8B-B14F-4D97-AF65-F5344CB8AC3E}">
        <p14:creationId xmlns:p14="http://schemas.microsoft.com/office/powerpoint/2010/main" val="40938779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dirty="0"/>
              <a:t>Om grundlagsregleringen  </a:t>
            </a:r>
          </a:p>
        </p:txBody>
      </p:sp>
      <p:sp>
        <p:nvSpPr>
          <p:cNvPr id="3" name="Content Placeholder 2"/>
          <p:cNvSpPr>
            <a:spLocks noGrp="1"/>
          </p:cNvSpPr>
          <p:nvPr>
            <p:ph idx="1"/>
          </p:nvPr>
        </p:nvSpPr>
        <p:spPr/>
        <p:txBody>
          <a:bodyPr>
            <a:normAutofit fontScale="92500" lnSpcReduction="20000"/>
          </a:bodyPr>
          <a:lstStyle/>
          <a:p>
            <a:r>
              <a:rPr lang="sv-SE" dirty="0"/>
              <a:t>1974, 1994 och 2010 </a:t>
            </a:r>
          </a:p>
          <a:p>
            <a:r>
              <a:rPr lang="sv-SE" dirty="0"/>
              <a:t>Ingen institutionsgaranti (”genom”)</a:t>
            </a:r>
          </a:p>
          <a:p>
            <a:r>
              <a:rPr lang="sv-SE" dirty="0"/>
              <a:t>Fast och lös egendom skyddas men lite olika</a:t>
            </a:r>
          </a:p>
          <a:p>
            <a:r>
              <a:rPr lang="sv-SE" dirty="0"/>
              <a:t>Angeläget allmänt intresse</a:t>
            </a:r>
          </a:p>
          <a:p>
            <a:r>
              <a:rPr lang="sv-SE" dirty="0"/>
              <a:t>Proportionalitetsprincipen gäller</a:t>
            </a:r>
          </a:p>
          <a:p>
            <a:r>
              <a:rPr lang="sv-SE" dirty="0"/>
              <a:t>Ersättningsundantaget</a:t>
            </a:r>
          </a:p>
          <a:p>
            <a:r>
              <a:rPr lang="sv-SE" dirty="0"/>
              <a:t>Vänder sig  till lagstiftaren </a:t>
            </a:r>
            <a:r>
              <a:rPr lang="sv-SE" i="1" dirty="0"/>
              <a:t>och </a:t>
            </a:r>
            <a:r>
              <a:rPr lang="sv-SE" dirty="0"/>
              <a:t>rättstillämparen</a:t>
            </a:r>
          </a:p>
          <a:p>
            <a:r>
              <a:rPr lang="sv-SE" dirty="0"/>
              <a:t>Europarättens inflytande genom praxis</a:t>
            </a:r>
          </a:p>
          <a:p>
            <a:r>
              <a:rPr lang="sv-SE" dirty="0"/>
              <a:t>Ökad betydelse i praktiken på domstolar</a:t>
            </a:r>
          </a:p>
          <a:p>
            <a:pPr marL="0" indent="0">
              <a:buNone/>
            </a:pPr>
            <a:endParaRPr lang="sv-SE" dirty="0"/>
          </a:p>
          <a:p>
            <a:pPr marL="0" indent="0">
              <a:buNone/>
            </a:pPr>
            <a:endParaRPr lang="sv-SE" dirty="0"/>
          </a:p>
          <a:p>
            <a:endParaRPr lang="sv-SE" dirty="0"/>
          </a:p>
        </p:txBody>
      </p:sp>
    </p:spTree>
    <p:extLst>
      <p:ext uri="{BB962C8B-B14F-4D97-AF65-F5344CB8AC3E}">
        <p14:creationId xmlns:p14="http://schemas.microsoft.com/office/powerpoint/2010/main" val="3423505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dirty="0"/>
              <a:t>Några aktuella rättsfall (I)</a:t>
            </a:r>
          </a:p>
        </p:txBody>
      </p:sp>
      <p:sp>
        <p:nvSpPr>
          <p:cNvPr id="3" name="Content Placeholder 2"/>
          <p:cNvSpPr>
            <a:spLocks noGrp="1"/>
          </p:cNvSpPr>
          <p:nvPr>
            <p:ph idx="1"/>
          </p:nvPr>
        </p:nvSpPr>
        <p:spPr/>
        <p:txBody>
          <a:bodyPr>
            <a:normAutofit fontScale="77500" lnSpcReduction="20000"/>
          </a:bodyPr>
          <a:lstStyle/>
          <a:p>
            <a:pPr marL="0" indent="0">
              <a:buNone/>
            </a:pPr>
            <a:r>
              <a:rPr lang="sv-SE" dirty="0"/>
              <a:t>Den 9 oktober 2018  (HD)</a:t>
            </a:r>
          </a:p>
          <a:p>
            <a:r>
              <a:rPr lang="sv-SE" dirty="0"/>
              <a:t>FBL tolkas grundlagskonformt oberoende av FBL:s lydelse</a:t>
            </a:r>
          </a:p>
          <a:p>
            <a:r>
              <a:rPr lang="sv-SE" dirty="0"/>
              <a:t>Tvångsvis markanvisning</a:t>
            </a:r>
          </a:p>
          <a:p>
            <a:r>
              <a:rPr lang="sv-SE" dirty="0"/>
              <a:t>Proportionalitetsbedömning i varje enskilt fall</a:t>
            </a:r>
          </a:p>
          <a:p>
            <a:r>
              <a:rPr lang="sv-SE" dirty="0"/>
              <a:t>Hänvisar till ED och sin egen praxis</a:t>
            </a:r>
          </a:p>
          <a:p>
            <a:r>
              <a:rPr lang="sv-SE" dirty="0"/>
              <a:t>Upprepar principens innebörd</a:t>
            </a:r>
          </a:p>
          <a:p>
            <a:r>
              <a:rPr lang="sv-SE" dirty="0"/>
              <a:t>FBL ger inte utrymme för en sådan prövning utan genom en fristående sådan prövning</a:t>
            </a:r>
          </a:p>
          <a:p>
            <a:r>
              <a:rPr lang="sv-SE" dirty="0"/>
              <a:t>Marköverföringen underkändes och det enskilda intresset att ”inte utsättas för tvångsförfoganden avseende egendom” tog överhand</a:t>
            </a:r>
          </a:p>
          <a:p>
            <a:endParaRPr lang="sv-SE" dirty="0"/>
          </a:p>
          <a:p>
            <a:endParaRPr lang="sv-SE" dirty="0"/>
          </a:p>
          <a:p>
            <a:endParaRPr lang="sv-SE" dirty="0"/>
          </a:p>
        </p:txBody>
      </p:sp>
    </p:spTree>
    <p:extLst>
      <p:ext uri="{BB962C8B-B14F-4D97-AF65-F5344CB8AC3E}">
        <p14:creationId xmlns:p14="http://schemas.microsoft.com/office/powerpoint/2010/main" val="4086914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dirty="0"/>
              <a:t>Några aktuella rättsfall (II) </a:t>
            </a:r>
          </a:p>
        </p:txBody>
      </p:sp>
      <p:sp>
        <p:nvSpPr>
          <p:cNvPr id="3" name="Content Placeholder 2"/>
          <p:cNvSpPr>
            <a:spLocks noGrp="1"/>
          </p:cNvSpPr>
          <p:nvPr>
            <p:ph idx="1"/>
          </p:nvPr>
        </p:nvSpPr>
        <p:spPr/>
        <p:txBody>
          <a:bodyPr>
            <a:normAutofit fontScale="92500" lnSpcReduction="20000"/>
          </a:bodyPr>
          <a:lstStyle/>
          <a:p>
            <a:pPr marL="0" indent="0">
              <a:buNone/>
            </a:pPr>
            <a:r>
              <a:rPr lang="sv-SE" dirty="0"/>
              <a:t>NJA 2014 s. 332 </a:t>
            </a:r>
          </a:p>
          <a:p>
            <a:r>
              <a:rPr lang="sv-SE" dirty="0"/>
              <a:t>Förordning om fiske i Torne älv som saknade ersättningsrätt </a:t>
            </a:r>
          </a:p>
          <a:p>
            <a:r>
              <a:rPr lang="sv-SE" dirty="0"/>
              <a:t>Ersättningsregeln vänder sig främst till lagstiftaren, anvisning för tolkning av oklara regler</a:t>
            </a:r>
          </a:p>
          <a:p>
            <a:r>
              <a:rPr lang="sv-SE" dirty="0"/>
              <a:t>Ersättning vid vissa </a:t>
            </a:r>
            <a:r>
              <a:rPr lang="sv-SE" dirty="0" err="1"/>
              <a:t>rådighetsinskr</a:t>
            </a:r>
            <a:r>
              <a:rPr lang="sv-SE" dirty="0"/>
              <a:t> – en rättsgrundsats</a:t>
            </a:r>
          </a:p>
          <a:p>
            <a:r>
              <a:rPr lang="sv-SE" dirty="0"/>
              <a:t>Ersättningsrätt vid miljöskyddskäl: proportionalitet (punkten 20)</a:t>
            </a:r>
          </a:p>
          <a:p>
            <a:endParaRPr lang="sv-SE" dirty="0"/>
          </a:p>
          <a:p>
            <a:pPr marL="0" indent="0">
              <a:buNone/>
            </a:pPr>
            <a:endParaRPr lang="sv-SE" dirty="0"/>
          </a:p>
          <a:p>
            <a:endParaRPr lang="sv-SE" dirty="0"/>
          </a:p>
        </p:txBody>
      </p:sp>
    </p:spTree>
    <p:extLst>
      <p:ext uri="{BB962C8B-B14F-4D97-AF65-F5344CB8AC3E}">
        <p14:creationId xmlns:p14="http://schemas.microsoft.com/office/powerpoint/2010/main" val="2903818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dirty="0"/>
              <a:t>Några aktuella rättsfall (III)</a:t>
            </a:r>
          </a:p>
        </p:txBody>
      </p:sp>
      <p:sp>
        <p:nvSpPr>
          <p:cNvPr id="3" name="Content Placeholder 2"/>
          <p:cNvSpPr>
            <a:spLocks noGrp="1"/>
          </p:cNvSpPr>
          <p:nvPr>
            <p:ph idx="1"/>
          </p:nvPr>
        </p:nvSpPr>
        <p:spPr/>
        <p:txBody>
          <a:bodyPr>
            <a:normAutofit fontScale="92500" lnSpcReduction="10000"/>
          </a:bodyPr>
          <a:lstStyle/>
          <a:p>
            <a:pPr marL="0" indent="0">
              <a:buNone/>
            </a:pPr>
            <a:r>
              <a:rPr lang="sv-SE" dirty="0"/>
              <a:t>NJA 2013 s. 350</a:t>
            </a:r>
          </a:p>
          <a:p>
            <a:r>
              <a:rPr lang="sv-SE" dirty="0"/>
              <a:t>Markanvisning enligt minerallagen gentemot miljötillstånd</a:t>
            </a:r>
          </a:p>
          <a:p>
            <a:r>
              <a:rPr lang="sv-SE" dirty="0"/>
              <a:t>Sämre läge för ägaren jfr </a:t>
            </a:r>
            <a:r>
              <a:rPr lang="sv-SE" dirty="0" err="1"/>
              <a:t>exprop.lagen</a:t>
            </a:r>
            <a:r>
              <a:rPr lang="sv-SE" dirty="0"/>
              <a:t> (punkten 12) dock  i enlighet med EKMR</a:t>
            </a:r>
          </a:p>
          <a:p>
            <a:r>
              <a:rPr lang="sv-SE" dirty="0"/>
              <a:t>Problem med markanvisning på obest. tid: </a:t>
            </a:r>
          </a:p>
          <a:p>
            <a:r>
              <a:rPr lang="sv-SE" dirty="0"/>
              <a:t>Gör en bedömning utifrån EKMR – konventionskonform tolkning av RF</a:t>
            </a:r>
          </a:p>
          <a:p>
            <a:r>
              <a:rPr lang="sv-SE" dirty="0"/>
              <a:t>Ingen kränkning av 2 kap. 15 §</a:t>
            </a:r>
          </a:p>
        </p:txBody>
      </p:sp>
    </p:spTree>
    <p:extLst>
      <p:ext uri="{BB962C8B-B14F-4D97-AF65-F5344CB8AC3E}">
        <p14:creationId xmlns:p14="http://schemas.microsoft.com/office/powerpoint/2010/main" val="3266427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v-SE" dirty="0"/>
              <a:t>Övriga situationer när egendomsskyddet varit aktuellt </a:t>
            </a:r>
          </a:p>
        </p:txBody>
      </p:sp>
      <p:sp>
        <p:nvSpPr>
          <p:cNvPr id="3" name="Content Placeholder 2"/>
          <p:cNvSpPr>
            <a:spLocks noGrp="1"/>
          </p:cNvSpPr>
          <p:nvPr>
            <p:ph idx="1"/>
          </p:nvPr>
        </p:nvSpPr>
        <p:spPr/>
        <p:txBody>
          <a:bodyPr>
            <a:normAutofit/>
          </a:bodyPr>
          <a:lstStyle/>
          <a:p>
            <a:r>
              <a:rPr lang="sv-SE" dirty="0"/>
              <a:t>Vinster i välfärden (EKMR)</a:t>
            </a:r>
          </a:p>
          <a:p>
            <a:r>
              <a:rPr lang="sv-SE" dirty="0"/>
              <a:t>Avverkningsförbud och ersättningsrätt</a:t>
            </a:r>
          </a:p>
          <a:p>
            <a:r>
              <a:rPr lang="sv-SE" dirty="0"/>
              <a:t>Biotopskyddet</a:t>
            </a:r>
          </a:p>
          <a:p>
            <a:r>
              <a:rPr lang="sv-SE" dirty="0"/>
              <a:t>Kommersiell allemansrätt </a:t>
            </a:r>
          </a:p>
          <a:p>
            <a:r>
              <a:rPr lang="sv-SE" dirty="0"/>
              <a:t>Kvotering till bolagsstyrelser</a:t>
            </a:r>
          </a:p>
          <a:p>
            <a:r>
              <a:rPr lang="sv-SE" dirty="0"/>
              <a:t>Övrigt?</a:t>
            </a:r>
          </a:p>
          <a:p>
            <a:endParaRPr lang="sv-SE" dirty="0"/>
          </a:p>
        </p:txBody>
      </p:sp>
    </p:spTree>
    <p:extLst>
      <p:ext uri="{BB962C8B-B14F-4D97-AF65-F5344CB8AC3E}">
        <p14:creationId xmlns:p14="http://schemas.microsoft.com/office/powerpoint/2010/main" val="17197323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TotalTime>
  <Words>353</Words>
  <Application>Microsoft Office PowerPoint</Application>
  <PresentationFormat>Bildspel på skärmen (4:3)</PresentationFormat>
  <Paragraphs>78</Paragraphs>
  <Slides>14</Slides>
  <Notes>0</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14</vt:i4>
      </vt:variant>
    </vt:vector>
  </HeadingPairs>
  <TitlesOfParts>
    <vt:vector size="17" baseType="lpstr">
      <vt:lpstr>Arial</vt:lpstr>
      <vt:lpstr>Calibri</vt:lpstr>
      <vt:lpstr>Office Theme</vt:lpstr>
      <vt:lpstr>2 kap. 15 § Regeringsformen – om egendomsskyddet  </vt:lpstr>
      <vt:lpstr>Upplägg</vt:lpstr>
      <vt:lpstr>Om grundlagsregleringen  </vt:lpstr>
      <vt:lpstr>LAGTEXTEN</vt:lpstr>
      <vt:lpstr>Om grundlagsregleringen  </vt:lpstr>
      <vt:lpstr>Några aktuella rättsfall (I)</vt:lpstr>
      <vt:lpstr>Några aktuella rättsfall (II) </vt:lpstr>
      <vt:lpstr>Några aktuella rättsfall (III)</vt:lpstr>
      <vt:lpstr>Övriga situationer när egendomsskyddet varit aktuellt </vt:lpstr>
      <vt:lpstr>Lagprövning – grundlagstolkning  </vt:lpstr>
      <vt:lpstr> </vt:lpstr>
      <vt:lpstr>PowerPoint-presentation</vt:lpstr>
      <vt:lpstr>PowerPoint-presentation</vt:lpstr>
      <vt:lpstr>PowerPoint-presentation</vt:lpstr>
    </vt:vector>
  </TitlesOfParts>
  <Company>Uppsala universitet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Barnkonventionen som svensk lag</dc:title>
  <dc:creator>Karin</dc:creator>
  <cp:lastModifiedBy>User</cp:lastModifiedBy>
  <cp:revision>55</cp:revision>
  <dcterms:created xsi:type="dcterms:W3CDTF">2016-12-01T15:02:44Z</dcterms:created>
  <dcterms:modified xsi:type="dcterms:W3CDTF">2018-10-18T06:21:26Z</dcterms:modified>
</cp:coreProperties>
</file>